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Platypi Medium" panose="020B0604020202020204" charset="0"/>
      <p:regular r:id="rId15"/>
    </p:embeddedFont>
    <p:embeddedFont>
      <p:font typeface="Source Serif Pro" panose="02040603050405020204" pitchFamily="18" charset="0"/>
      <p:regular r:id="rId16"/>
      <p:bold r:id="rId17"/>
    </p:embeddedFont>
    <p:embeddedFont>
      <p:font typeface="Source Serif Pro Bold" panose="02040803050405020204" pitchFamily="18" charset="0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64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1057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75241" y="100500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Hospital Appointment Management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0893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2400" dirty="0"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This web-based system, built with Python Flask, streamlines hospital appointments. It allows patients to book appointments and empowers administrators to manage bookings, doctors, and queries efficiently.</a:t>
            </a:r>
            <a:endParaRPr lang="en-US" sz="2400" dirty="0"/>
          </a:p>
        </p:txBody>
      </p:sp>
      <p:sp>
        <p:nvSpPr>
          <p:cNvPr id="5" name="Shape 2"/>
          <p:cNvSpPr/>
          <p:nvPr/>
        </p:nvSpPr>
        <p:spPr>
          <a:xfrm>
            <a:off x="7937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793790" y="6118980"/>
            <a:ext cx="221765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latin typeface="Source Serif Pro Bold" pitchFamily="34" charset="0"/>
                <a:ea typeface="Source Serif Pro Bold" pitchFamily="34" charset="-122"/>
                <a:cs typeface="Source Serif Pro Bold" pitchFamily="34" charset="-120"/>
              </a:rPr>
              <a:t>By,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latin typeface="Source Serif Pro Bold" pitchFamily="34" charset="0"/>
                <a:ea typeface="Source Serif Pro Bold" pitchFamily="34" charset="-122"/>
                <a:cs typeface="Source Serif Pro Bold" pitchFamily="34" charset="-120"/>
              </a:rPr>
              <a:t>Anvitha G Rao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latin typeface="Source Serif Pro Bold" pitchFamily="34" charset="0"/>
                <a:ea typeface="Source Serif Pro Bold" pitchFamily="34" charset="-122"/>
              </a:rPr>
              <a:t>52308042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5159" y="374881"/>
            <a:ext cx="73503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Core System Functionality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10089" y="1708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59" y="1751184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47205" y="1786545"/>
            <a:ext cx="31069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Appointment</a:t>
            </a:r>
            <a:r>
              <a:rPr lang="en-US" sz="2400" b="1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 Booking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447205" y="2276964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Patients can easily book appointments with doctors.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4"/>
          <p:cNvSpPr/>
          <p:nvPr/>
        </p:nvSpPr>
        <p:spPr>
          <a:xfrm>
            <a:off x="668179" y="474633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50" y="4788841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05295" y="4824202"/>
            <a:ext cx="28771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Doctor Management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405295" y="5314621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Admins can add, toggle availability, and delete doctors.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7"/>
          <p:cNvSpPr/>
          <p:nvPr/>
        </p:nvSpPr>
        <p:spPr>
          <a:xfrm>
            <a:off x="710089" y="309349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159" y="3136000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47205" y="31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Email Notifications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447205" y="3661780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Automated emails confirm appointments or waitlist status.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0"/>
          <p:cNvSpPr/>
          <p:nvPr/>
        </p:nvSpPr>
        <p:spPr>
          <a:xfrm>
            <a:off x="668179" y="613115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250" y="6173657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405295" y="62090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Data Archival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2"/>
          <p:cNvSpPr/>
          <p:nvPr/>
        </p:nvSpPr>
        <p:spPr>
          <a:xfrm>
            <a:off x="1405295" y="6699437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Deleted appointments are moved to a history table.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4DFBE855-AE1A-419B-BA40-1295CFBFB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285" y="1708678"/>
            <a:ext cx="4279935" cy="535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6B5590E-DA4D-469A-9739-FE382A70F922}"/>
              </a:ext>
            </a:extLst>
          </p:cNvPr>
          <p:cNvSpPr/>
          <p:nvPr/>
        </p:nvSpPr>
        <p:spPr>
          <a:xfrm>
            <a:off x="12812889" y="7699022"/>
            <a:ext cx="1817511" cy="530578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7725" y="440227"/>
            <a:ext cx="67679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Patient Module Features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89" y="1511746"/>
            <a:ext cx="6521411" cy="2032754"/>
          </a:xfrm>
          <a:prstGeom prst="roundRect">
            <a:avLst>
              <a:gd name="adj" fmla="val 167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sp>
      <p:sp>
        <p:nvSpPr>
          <p:cNvPr id="5" name="Text 2"/>
          <p:cNvSpPr/>
          <p:nvPr/>
        </p:nvSpPr>
        <p:spPr>
          <a:xfrm>
            <a:off x="1020604" y="1742368"/>
            <a:ext cx="6215574" cy="418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800" u="sng" dirty="0"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Booking &amp; Duplication</a:t>
            </a:r>
            <a:endParaRPr lang="en-US" sz="2800" u="sng" dirty="0"/>
          </a:p>
        </p:txBody>
      </p:sp>
      <p:sp>
        <p:nvSpPr>
          <p:cNvPr id="6" name="Text 3"/>
          <p:cNvSpPr/>
          <p:nvPr/>
        </p:nvSpPr>
        <p:spPr>
          <a:xfrm>
            <a:off x="1020604" y="2228978"/>
            <a:ext cx="601237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2400" dirty="0"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Patients book appointments. The system prevents duplicate bookings within 30 minutes.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847725" y="3907239"/>
            <a:ext cx="6467475" cy="1669851"/>
          </a:xfrm>
          <a:prstGeom prst="roundRect">
            <a:avLst>
              <a:gd name="adj" fmla="val 167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sp>
      <p:sp>
        <p:nvSpPr>
          <p:cNvPr id="8" name="Text 5"/>
          <p:cNvSpPr/>
          <p:nvPr/>
        </p:nvSpPr>
        <p:spPr>
          <a:xfrm>
            <a:off x="1360765" y="4106771"/>
            <a:ext cx="5875413" cy="453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800" u="sng" dirty="0"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Email</a:t>
            </a:r>
            <a:r>
              <a:rPr lang="en-US" sz="2200" u="sng" dirty="0"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 </a:t>
            </a:r>
            <a:r>
              <a:rPr lang="en-US" sz="2800" u="sng" dirty="0"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Confirmation</a:t>
            </a:r>
            <a:endParaRPr lang="en-US" sz="2800" u="sng" dirty="0"/>
          </a:p>
        </p:txBody>
      </p:sp>
      <p:sp>
        <p:nvSpPr>
          <p:cNvPr id="9" name="Text 6"/>
          <p:cNvSpPr/>
          <p:nvPr/>
        </p:nvSpPr>
        <p:spPr>
          <a:xfrm>
            <a:off x="1020603" y="4696324"/>
            <a:ext cx="60123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2400" dirty="0"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Patients receive email confirmations with appointment details.</a:t>
            </a:r>
            <a:endParaRPr lang="en-US" sz="2400" dirty="0"/>
          </a:p>
        </p:txBody>
      </p:sp>
      <p:sp>
        <p:nvSpPr>
          <p:cNvPr id="10" name="Shape 7"/>
          <p:cNvSpPr/>
          <p:nvPr/>
        </p:nvSpPr>
        <p:spPr>
          <a:xfrm>
            <a:off x="793789" y="6035169"/>
            <a:ext cx="6521411" cy="1912209"/>
          </a:xfrm>
          <a:prstGeom prst="roundRect">
            <a:avLst>
              <a:gd name="adj" fmla="val 2038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sp>
      <p:sp>
        <p:nvSpPr>
          <p:cNvPr id="11" name="Text 8"/>
          <p:cNvSpPr/>
          <p:nvPr/>
        </p:nvSpPr>
        <p:spPr>
          <a:xfrm>
            <a:off x="1020603" y="6243112"/>
            <a:ext cx="6294597" cy="373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800" u="sng" dirty="0"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Conflict Resolution</a:t>
            </a:r>
            <a:endParaRPr lang="en-US" sz="2800" u="sng" dirty="0"/>
          </a:p>
        </p:txBody>
      </p:sp>
      <p:sp>
        <p:nvSpPr>
          <p:cNvPr id="12" name="Text 9"/>
          <p:cNvSpPr/>
          <p:nvPr/>
        </p:nvSpPr>
        <p:spPr>
          <a:xfrm>
            <a:off x="1020604" y="6752403"/>
            <a:ext cx="592206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2400" dirty="0"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If a slot is taken, the system assigns the next available time and sets a "waiting" status.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0093" y="756999"/>
            <a:ext cx="7086957" cy="660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Input Validation &amp; Security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93" y="1735098"/>
            <a:ext cx="528638" cy="5286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33049" y="1860590"/>
            <a:ext cx="1585436" cy="6607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b="1" dirty="0"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Email Format</a:t>
            </a:r>
            <a:endParaRPr lang="en-US" sz="2400" b="1" dirty="0"/>
          </a:p>
        </p:txBody>
      </p:sp>
      <p:sp>
        <p:nvSpPr>
          <p:cNvPr id="6" name="Text 2"/>
          <p:cNvSpPr/>
          <p:nvPr/>
        </p:nvSpPr>
        <p:spPr>
          <a:xfrm>
            <a:off x="1533048" y="2648188"/>
            <a:ext cx="2000373" cy="1014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Validates email addresses (e.g., @gmail.com).</a:t>
            </a:r>
            <a:endParaRPr lang="en-US" sz="2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2804" y="1735098"/>
            <a:ext cx="528638" cy="5286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75760" y="1860590"/>
            <a:ext cx="1585436" cy="6607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b="1" dirty="0"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Phone Number</a:t>
            </a:r>
            <a:endParaRPr lang="en-US" sz="2400" b="1" dirty="0"/>
          </a:p>
        </p:txBody>
      </p:sp>
      <p:sp>
        <p:nvSpPr>
          <p:cNvPr id="9" name="Text 4"/>
          <p:cNvSpPr/>
          <p:nvPr/>
        </p:nvSpPr>
        <p:spPr>
          <a:xfrm>
            <a:off x="4175759" y="2648188"/>
            <a:ext cx="1849755" cy="1014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Checks for 10-digit phone numbers.</a:t>
            </a:r>
            <a:endParaRPr lang="en-US" sz="20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515" y="1735098"/>
            <a:ext cx="528638" cy="5286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818471" y="1860590"/>
            <a:ext cx="1585436" cy="6607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b="1" dirty="0"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Date &amp; Time</a:t>
            </a:r>
            <a:endParaRPr lang="en-US" sz="2400" b="1" dirty="0"/>
          </a:p>
        </p:txBody>
      </p:sp>
      <p:sp>
        <p:nvSpPr>
          <p:cNvPr id="12" name="Text 6"/>
          <p:cNvSpPr/>
          <p:nvPr/>
        </p:nvSpPr>
        <p:spPr>
          <a:xfrm>
            <a:off x="6818470" y="2648188"/>
            <a:ext cx="1849755" cy="1691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000" dirty="0"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Restricts past dates/times. Booking is allowed 08:00-22:00.</a:t>
            </a:r>
            <a:endParaRPr lang="en-US" sz="20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093" y="4868108"/>
            <a:ext cx="528638" cy="5286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533049" y="4993600"/>
            <a:ext cx="1585436" cy="6607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b="1" dirty="0"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Admin Security</a:t>
            </a:r>
            <a:endParaRPr lang="en-US" sz="2400" b="1" dirty="0"/>
          </a:p>
        </p:txBody>
      </p:sp>
      <p:sp>
        <p:nvSpPr>
          <p:cNvPr id="15" name="Text 8"/>
          <p:cNvSpPr/>
          <p:nvPr/>
        </p:nvSpPr>
        <p:spPr>
          <a:xfrm>
            <a:off x="1533048" y="5781199"/>
            <a:ext cx="2378394" cy="1691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Flask session-based authentication protects admin access.</a:t>
            </a:r>
            <a:endParaRPr 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6989"/>
            <a:ext cx="75079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Admin Module Capabilities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940545" y="21707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Dashboard View</a:t>
            </a:r>
            <a:endParaRPr lang="en-US" sz="2800" b="1" dirty="0"/>
          </a:p>
        </p:txBody>
      </p:sp>
      <p:sp>
        <p:nvSpPr>
          <p:cNvPr id="4" name="Text 2"/>
          <p:cNvSpPr/>
          <p:nvPr/>
        </p:nvSpPr>
        <p:spPr>
          <a:xfrm>
            <a:off x="940545" y="27519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Admins see all confirmed and waiting appointments.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934547" y="4771863"/>
            <a:ext cx="37807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Appointment Management</a:t>
            </a:r>
            <a:endParaRPr lang="en-US" sz="2800" b="1" dirty="0"/>
          </a:p>
        </p:txBody>
      </p:sp>
      <p:sp>
        <p:nvSpPr>
          <p:cNvPr id="6" name="Text 4"/>
          <p:cNvSpPr/>
          <p:nvPr/>
        </p:nvSpPr>
        <p:spPr>
          <a:xfrm>
            <a:off x="934547" y="53530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Admins can view, delete, or bulk archive appointments.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746276" y="2170787"/>
            <a:ext cx="28771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Doctor Management</a:t>
            </a:r>
            <a:endParaRPr lang="en-US" sz="2800" b="1" dirty="0"/>
          </a:p>
        </p:txBody>
      </p:sp>
      <p:sp>
        <p:nvSpPr>
          <p:cNvPr id="8" name="Text 6"/>
          <p:cNvSpPr/>
          <p:nvPr/>
        </p:nvSpPr>
        <p:spPr>
          <a:xfrm>
            <a:off x="7746276" y="27519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Add new doctors, toggle their availability, and delete records.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7740278" y="4771863"/>
            <a:ext cx="28402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Admin Management</a:t>
            </a:r>
            <a:endParaRPr lang="en-US" sz="2800" b="1" dirty="0"/>
          </a:p>
        </p:txBody>
      </p:sp>
      <p:sp>
        <p:nvSpPr>
          <p:cNvPr id="10" name="Text 8"/>
          <p:cNvSpPr/>
          <p:nvPr/>
        </p:nvSpPr>
        <p:spPr>
          <a:xfrm>
            <a:off x="7740278" y="53530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Add or remove other administrators.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7AF99F-D04F-410F-93B1-60719B1ABAEC}"/>
              </a:ext>
            </a:extLst>
          </p:cNvPr>
          <p:cNvSpPr/>
          <p:nvPr/>
        </p:nvSpPr>
        <p:spPr>
          <a:xfrm>
            <a:off x="12812889" y="7699022"/>
            <a:ext cx="1817511" cy="530578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86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954" y="3389947"/>
            <a:ext cx="5557480" cy="694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Database Structure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7954" y="4418052"/>
            <a:ext cx="13074491" cy="3203138"/>
          </a:xfrm>
          <a:prstGeom prst="roundRect">
            <a:avLst>
              <a:gd name="adj" fmla="val 104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85574" y="4425672"/>
            <a:ext cx="13059251" cy="63758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07864" y="4566642"/>
            <a:ext cx="6081236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100" dirty="0"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Appointment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7541300" y="4566642"/>
            <a:ext cx="6081236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100" dirty="0"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Active appointments (id, name, email, doctor, time, status)</a:t>
            </a:r>
            <a:endParaRPr lang="en-US" sz="2100" dirty="0"/>
          </a:p>
        </p:txBody>
      </p:sp>
      <p:sp>
        <p:nvSpPr>
          <p:cNvPr id="8" name="Shape 5"/>
          <p:cNvSpPr/>
          <p:nvPr/>
        </p:nvSpPr>
        <p:spPr>
          <a:xfrm>
            <a:off x="785574" y="5063252"/>
            <a:ext cx="13059251" cy="63758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07864" y="5204222"/>
            <a:ext cx="6081236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100" dirty="0"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Doctor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7541300" y="5204222"/>
            <a:ext cx="6081236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100" dirty="0"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Doctor details (id, name, specialization, is_active)</a:t>
            </a:r>
            <a:endParaRPr lang="en-US" sz="2100" dirty="0"/>
          </a:p>
        </p:txBody>
      </p:sp>
      <p:sp>
        <p:nvSpPr>
          <p:cNvPr id="11" name="Shape 8"/>
          <p:cNvSpPr/>
          <p:nvPr/>
        </p:nvSpPr>
        <p:spPr>
          <a:xfrm>
            <a:off x="785574" y="5700832"/>
            <a:ext cx="13059251" cy="63758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07864" y="5841802"/>
            <a:ext cx="6081236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100" dirty="0"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Admin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7541300" y="5841802"/>
            <a:ext cx="6081236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100" dirty="0"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Admin login credentials (id, username, password)</a:t>
            </a:r>
            <a:endParaRPr lang="en-US" sz="2100" dirty="0"/>
          </a:p>
        </p:txBody>
      </p:sp>
      <p:sp>
        <p:nvSpPr>
          <p:cNvPr id="14" name="Shape 11"/>
          <p:cNvSpPr/>
          <p:nvPr/>
        </p:nvSpPr>
        <p:spPr>
          <a:xfrm>
            <a:off x="785574" y="6338411"/>
            <a:ext cx="13059251" cy="63758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07864" y="6479381"/>
            <a:ext cx="6081236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100" dirty="0"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AppointmentHistory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7541300" y="6479381"/>
            <a:ext cx="6081236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100" dirty="0"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Archived appointments with deletion timestamp</a:t>
            </a:r>
            <a:endParaRPr lang="en-US" sz="2100" dirty="0"/>
          </a:p>
        </p:txBody>
      </p:sp>
      <p:sp>
        <p:nvSpPr>
          <p:cNvPr id="17" name="Shape 14"/>
          <p:cNvSpPr/>
          <p:nvPr/>
        </p:nvSpPr>
        <p:spPr>
          <a:xfrm>
            <a:off x="785574" y="6975991"/>
            <a:ext cx="13059251" cy="63758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07864" y="7116961"/>
            <a:ext cx="6081236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100" dirty="0"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ContactQuery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7541300" y="7116961"/>
            <a:ext cx="6081236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100" dirty="0"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User messages from the contact form</a:t>
            </a:r>
            <a:endParaRPr lang="en-US" sz="21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DC513-A1FB-4E4A-894A-FA6C3C4F045C}"/>
              </a:ext>
            </a:extLst>
          </p:cNvPr>
          <p:cNvSpPr/>
          <p:nvPr/>
        </p:nvSpPr>
        <p:spPr>
          <a:xfrm>
            <a:off x="12812889" y="7699022"/>
            <a:ext cx="1817511" cy="530578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Technology Stack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Backend</a:t>
            </a:r>
            <a:endParaRPr lang="en-US" sz="2800" dirty="0"/>
          </a:p>
        </p:txBody>
      </p:sp>
      <p:sp>
        <p:nvSpPr>
          <p:cNvPr id="6" name="Text 2"/>
          <p:cNvSpPr/>
          <p:nvPr/>
        </p:nvSpPr>
        <p:spPr>
          <a:xfrm>
            <a:off x="2154674" y="2634734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Python with Flask framework.</a:t>
            </a:r>
            <a:endParaRPr lang="en-US" sz="2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Frontend</a:t>
            </a:r>
            <a:endParaRPr lang="en-US" sz="2800" dirty="0"/>
          </a:p>
        </p:txBody>
      </p:sp>
      <p:sp>
        <p:nvSpPr>
          <p:cNvPr id="9" name="Text 4"/>
          <p:cNvSpPr/>
          <p:nvPr/>
        </p:nvSpPr>
        <p:spPr>
          <a:xfrm>
            <a:off x="2154674" y="3995618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HTML, CSS, and Jinja2 Templates.</a:t>
            </a:r>
            <a:endParaRPr lang="en-US" sz="2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Database</a:t>
            </a:r>
            <a:endParaRPr lang="en-US" sz="2800" dirty="0"/>
          </a:p>
        </p:txBody>
      </p:sp>
      <p:sp>
        <p:nvSpPr>
          <p:cNvPr id="12" name="Text 6"/>
          <p:cNvSpPr/>
          <p:nvPr/>
        </p:nvSpPr>
        <p:spPr>
          <a:xfrm>
            <a:off x="2154674" y="5356503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MySQL with SQLAlchemy ORM.</a:t>
            </a:r>
            <a:endParaRPr lang="en-US" sz="2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54674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Notifications</a:t>
            </a:r>
            <a:endParaRPr lang="en-US" sz="2800" dirty="0"/>
          </a:p>
        </p:txBody>
      </p:sp>
      <p:sp>
        <p:nvSpPr>
          <p:cNvPr id="15" name="Text 8"/>
          <p:cNvSpPr/>
          <p:nvPr/>
        </p:nvSpPr>
        <p:spPr>
          <a:xfrm>
            <a:off x="2154674" y="6717387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Gmail SMTP for email alerts.</a:t>
            </a:r>
            <a:endParaRPr 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7898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Key Use Cases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27922"/>
            <a:ext cx="226814" cy="1360884"/>
          </a:xfrm>
          <a:prstGeom prst="roundRect">
            <a:avLst>
              <a:gd name="adj" fmla="val 15001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1247418" y="2654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Hospitals/Clinics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247418" y="3145155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100" dirty="0"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Automate patient scheduling and manage doctors efficiently.</a:t>
            </a:r>
            <a:endParaRPr lang="en-US" sz="2100" dirty="0"/>
          </a:p>
        </p:txBody>
      </p:sp>
      <p:sp>
        <p:nvSpPr>
          <p:cNvPr id="7" name="Shape 4"/>
          <p:cNvSpPr/>
          <p:nvPr/>
        </p:nvSpPr>
        <p:spPr>
          <a:xfrm>
            <a:off x="1133951" y="3958828"/>
            <a:ext cx="226814" cy="1360884"/>
          </a:xfrm>
          <a:prstGeom prst="roundRect">
            <a:avLst>
              <a:gd name="adj" fmla="val 15001"/>
            </a:avLst>
          </a:prstGeom>
          <a:solidFill>
            <a:srgbClr val="F9F7F7"/>
          </a:solidFill>
          <a:ln/>
        </p:spPr>
      </p:sp>
      <p:sp>
        <p:nvSpPr>
          <p:cNvPr id="8" name="Text 5"/>
          <p:cNvSpPr/>
          <p:nvPr/>
        </p:nvSpPr>
        <p:spPr>
          <a:xfrm>
            <a:off x="1587579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Patients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1587579" y="4676061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100" dirty="0"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Self-service portal for instant appointment booking.</a:t>
            </a:r>
            <a:endParaRPr lang="en-US" sz="2100" dirty="0"/>
          </a:p>
        </p:txBody>
      </p:sp>
      <p:sp>
        <p:nvSpPr>
          <p:cNvPr id="10" name="Shape 7"/>
          <p:cNvSpPr/>
          <p:nvPr/>
        </p:nvSpPr>
        <p:spPr>
          <a:xfrm>
            <a:off x="1474232" y="5489734"/>
            <a:ext cx="226814" cy="1360884"/>
          </a:xfrm>
          <a:prstGeom prst="roundRect">
            <a:avLst>
              <a:gd name="adj" fmla="val 15001"/>
            </a:avLst>
          </a:prstGeom>
          <a:solidFill>
            <a:srgbClr val="F9F7F7"/>
          </a:solidFill>
          <a:ln/>
        </p:spPr>
      </p:sp>
      <p:sp>
        <p:nvSpPr>
          <p:cNvPr id="11" name="Text 8"/>
          <p:cNvSpPr/>
          <p:nvPr/>
        </p:nvSpPr>
        <p:spPr>
          <a:xfrm>
            <a:off x="1927860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Support Teams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1927860" y="6206966"/>
            <a:ext cx="64223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100" dirty="0"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Collect and respond to patient queries via the contact form.</a:t>
            </a:r>
            <a:endParaRPr lang="en-US" sz="2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368</Words>
  <Application>Microsoft Office PowerPoint</Application>
  <PresentationFormat>Custom</PresentationFormat>
  <Paragraphs>74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Source Serif Pro</vt:lpstr>
      <vt:lpstr>Arial</vt:lpstr>
      <vt:lpstr>Source Serif Pro Bold</vt:lpstr>
      <vt:lpstr>Times New Roman</vt:lpstr>
      <vt:lpstr>Calibri</vt:lpstr>
      <vt:lpstr>Platypi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Anvitha G Rao</cp:lastModifiedBy>
  <cp:revision>13</cp:revision>
  <dcterms:created xsi:type="dcterms:W3CDTF">2025-06-11T02:54:34Z</dcterms:created>
  <dcterms:modified xsi:type="dcterms:W3CDTF">2025-06-11T03:18:44Z</dcterms:modified>
</cp:coreProperties>
</file>